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35763" cy="98694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1pPr>
    <a:lvl2pPr marL="0" marR="0" indent="3429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2pPr>
    <a:lvl3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3pPr>
    <a:lvl4pPr marL="0" marR="0" indent="10287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4pPr>
    <a:lvl5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5pPr>
    <a:lvl6pPr marL="0" marR="0" indent="17145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6pPr>
    <a:lvl7pPr marL="0" marR="0" indent="2057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7pPr>
    <a:lvl8pPr marL="0" marR="0" indent="24003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8pPr>
    <a:lvl9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C7B018BB-80A7-4F77-B60F-C8B233D01FF8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0"/>
  </p:normalViewPr>
  <p:slideViewPr>
    <p:cSldViewPr snapToGrid="0">
      <p:cViewPr>
        <p:scale>
          <a:sx n="95" d="100"/>
          <a:sy n="95" d="100"/>
        </p:scale>
        <p:origin x="1709" y="-2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2085975" y="739775"/>
            <a:ext cx="2563813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898102" y="4688007"/>
            <a:ext cx="4939560" cy="44412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342900" y="396699"/>
            <a:ext cx="6172200" cy="1651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342900" y="2311400"/>
            <a:ext cx="6172200" cy="6537503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normAutofit/>
          </a:bodyPr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271716" y="9465264"/>
            <a:ext cx="243384" cy="233066"/>
          </a:xfrm>
          <a:prstGeom prst="rect">
            <a:avLst/>
          </a:prstGeom>
          <a:ln w="12700"/>
        </p:spPr>
        <p:txBody>
          <a:bodyPr wrap="none" lIns="38100" tIns="38100" rIns="38100" bIns="38100" anchor="ctr">
            <a:normAutofit/>
          </a:bodyPr>
          <a:lstStyle>
            <a:lvl1pPr algn="r">
              <a:buClrTx/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3365500" marR="0" indent="-914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3721100" marR="0" indent="-914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4076700" marR="0" indent="-914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4432300" marR="0" indent="-914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"/>
          <p:cNvGrpSpPr/>
          <p:nvPr/>
        </p:nvGrpSpPr>
        <p:grpSpPr>
          <a:xfrm>
            <a:off x="253835" y="3254747"/>
            <a:ext cx="6184127" cy="1988888"/>
            <a:chOff x="0" y="152399"/>
            <a:chExt cx="6184126" cy="1988885"/>
          </a:xfrm>
        </p:grpSpPr>
        <p:graphicFrame>
          <p:nvGraphicFramePr>
            <p:cNvPr id="22" name="表1-1"/>
            <p:cNvGraphicFramePr/>
            <p:nvPr>
              <p:extLst>
                <p:ext uri="{D42A27DB-BD31-4B8C-83A1-F6EECF244321}">
                  <p14:modId xmlns:p14="http://schemas.microsoft.com/office/powerpoint/2010/main" val="3487523676"/>
                </p:ext>
              </p:extLst>
            </p:nvPr>
          </p:nvGraphicFramePr>
          <p:xfrm>
            <a:off x="6487" y="269527"/>
            <a:ext cx="1405655" cy="1625170"/>
          </p:xfrm>
          <a:graphic>
            <a:graphicData uri="http://schemas.openxmlformats.org/drawingml/2006/table">
              <a:tbl>
                <a:tblPr>
                  <a:tableStyleId>{2708684C-4D16-4618-839F-0558EEFCDFE6}</a:tableStyleId>
                </a:tblPr>
                <a:tblGrid>
                  <a:gridCol w="22022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8542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48156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月</a:t>
                        </a:r>
                      </a:p>
                    </a:txBody>
                    <a:tcPr marL="50800" marR="50800" marT="50800" marB="50800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1学期のテスト・検定試験</a:t>
                        </a:r>
                      </a:p>
                    </a:txBody>
                    <a:tcPr marL="50800" marR="50800" marT="50800" marB="50800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18204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4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・</a:t>
                        </a:r>
                        <a:r>
                          <a:rPr sz="700" dirty="0" err="1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全国学力・学習</a:t>
                        </a:r>
                        <a:r>
                          <a:rPr sz="7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
　</a:t>
                        </a:r>
                        <a:r>
                          <a:rPr sz="700" dirty="0" err="1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状況調査</a:t>
                        </a:r>
                        <a:r>
                          <a:rPr sz="7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(3年)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45204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5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buClrTx/>
                          <a:defRPr sz="700">
                            <a:uFillTx/>
                            <a:latin typeface="游明朝体 デミボールド"/>
                            <a:ea typeface="游明朝体 デミボールド"/>
                            <a:cs typeface="游明朝体 デミボールド"/>
                            <a:sym typeface="游明朝体 デミボールド"/>
                          </a:defRPr>
                        </a:pPr>
                        <a:r>
                          <a:rPr dirty="0"/>
                          <a:t>・</a:t>
                        </a:r>
                        <a:r>
                          <a:rPr dirty="0" err="1"/>
                          <a:t>単元テストⅠ</a:t>
                        </a:r>
                        <a:endParaRPr dirty="0"/>
                      </a:p>
                      <a:p>
                        <a:pPr algn="l" defTabSz="914400">
                          <a:buClrTx/>
                          <a:defRPr sz="700">
                            <a:uFillTx/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defRPr>
                        </a:pPr>
                        <a:r>
                          <a:rPr dirty="0"/>
                          <a:t>・</a:t>
                        </a:r>
                        <a:r>
                          <a:rPr dirty="0" err="1"/>
                          <a:t>ふくしま学力調査</a:t>
                        </a:r>
                        <a:endParaRPr dirty="0"/>
                      </a:p>
                      <a:p>
                        <a:pPr algn="l" defTabSz="914400">
                          <a:buClrTx/>
                          <a:defRPr sz="700">
                            <a:uFillTx/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defRPr>
                        </a:pPr>
                        <a:r>
                          <a:rPr dirty="0"/>
                          <a:t>・英語検定1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45204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6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buClrTx/>
                          <a:defRPr sz="700">
                            <a:uFillTx/>
                            <a:latin typeface="游明朝体 デミボールド"/>
                            <a:ea typeface="游明朝体 デミボールド"/>
                            <a:cs typeface="游明朝体 デミボールド"/>
                            <a:sym typeface="游明朝体 デミボールド"/>
                          </a:defRPr>
                        </a:pPr>
                        <a:r>
                          <a:rPr dirty="0"/>
                          <a:t>・</a:t>
                        </a:r>
                        <a:r>
                          <a:rPr dirty="0" err="1"/>
                          <a:t>単元テストⅡ</a:t>
                        </a:r>
                        <a:endParaRPr dirty="0"/>
                      </a:p>
                      <a:p>
                        <a:pPr algn="l" defTabSz="914400">
                          <a:buClrTx/>
                          <a:defRPr sz="700">
                            <a:uFillTx/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defRPr>
                        </a:pPr>
                        <a:r>
                          <a:rPr dirty="0"/>
                          <a:t>・</a:t>
                        </a:r>
                        <a:r>
                          <a:rPr dirty="0" err="1"/>
                          <a:t>数学検定</a:t>
                        </a:r>
                        <a:endParaRPr dirty="0"/>
                      </a:p>
                      <a:p>
                        <a:pPr algn="l" defTabSz="914400">
                          <a:buClrTx/>
                          <a:defRPr sz="700">
                            <a:uFillTx/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defRPr>
                        </a:pPr>
                        <a:r>
                          <a:rPr dirty="0"/>
                          <a:t>・</a:t>
                        </a:r>
                        <a:r>
                          <a:rPr dirty="0" err="1"/>
                          <a:t>漢字検定</a:t>
                        </a:r>
                        <a:endParaRPr dirty="0"/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16604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7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・</a:t>
                        </a:r>
                        <a:r>
                          <a:rPr sz="700" dirty="0" err="1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実力テスト</a:t>
                        </a:r>
                        <a:endParaRPr sz="700" dirty="0">
                          <a:latin typeface="游明朝体 ミディアム"/>
                          <a:ea typeface="游明朝体 ミディアム"/>
                          <a:cs typeface="游明朝体 ミディアム"/>
                          <a:sym typeface="游明朝体 ミディアム"/>
                        </a:endParaRP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23" name="表1-2"/>
            <p:cNvGraphicFramePr/>
            <p:nvPr>
              <p:extLst>
                <p:ext uri="{D42A27DB-BD31-4B8C-83A1-F6EECF244321}">
                  <p14:modId xmlns:p14="http://schemas.microsoft.com/office/powerpoint/2010/main" val="2339529781"/>
                </p:ext>
              </p:extLst>
            </p:nvPr>
          </p:nvGraphicFramePr>
          <p:xfrm>
            <a:off x="3123651" y="269527"/>
            <a:ext cx="1405655" cy="1170196"/>
          </p:xfrm>
          <a:graphic>
            <a:graphicData uri="http://schemas.openxmlformats.org/drawingml/2006/table">
              <a:tbl>
                <a:tblPr>
                  <a:tableStyleId>{2708684C-4D16-4618-839F-0558EEFCDFE6}</a:tableStyleId>
                </a:tblPr>
                <a:tblGrid>
                  <a:gridCol w="22022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8542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46578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月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3学期のテスト・検定試験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38678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1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buClrTx/>
                          <a:defRPr sz="700">
                            <a:uFillTx/>
                            <a:latin typeface="游明朝体 デミボールド"/>
                            <a:ea typeface="游明朝体 デミボールド"/>
                            <a:cs typeface="游明朝体 デミボールド"/>
                            <a:sym typeface="游明朝体 デミボールド"/>
                          </a:defRPr>
                        </a:pPr>
                        <a:r>
                          <a:t>・単元テストⅤ(3年)</a:t>
                        </a:r>
                      </a:p>
                      <a:p>
                        <a:pPr defTabSz="914400">
                          <a:buClrTx/>
                          <a:defRPr sz="700">
                            <a:uFillTx/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defRPr>
                        </a:pPr>
                        <a:r>
                          <a:t>・相馬市学力調査</a:t>
                        </a:r>
                      </a:p>
                      <a:p>
                        <a:pPr defTabSz="914400">
                          <a:buClrTx/>
                          <a:defRPr sz="700">
                            <a:uFillTx/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defRPr>
                        </a:pPr>
                        <a:r>
                          <a:t>・英語検定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10078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デミボールド"/>
                            <a:ea typeface="游明朝体 デミボールド"/>
                            <a:cs typeface="游明朝体 デミボールド"/>
                            <a:sym typeface="游明朝体 デミボールド"/>
                          </a:rPr>
                          <a:t>・単元テストⅤ(1・2年)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11678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3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buClrTx/>
                          <a:defRPr sz="700">
                            <a:uFillTx/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defRPr>
                        </a:pPr>
                        <a:r>
                          <a:rPr dirty="0"/>
                          <a:t>・</a:t>
                        </a:r>
                        <a:r>
                          <a:rPr dirty="0" err="1"/>
                          <a:t>実力テスト</a:t>
                        </a:r>
                        <a:endParaRPr dirty="0"/>
                      </a:p>
                      <a:p>
                        <a:pPr defTabSz="914400">
                          <a:buClrTx/>
                          <a:defRPr sz="700">
                            <a:uFillTx/>
                            <a:latin typeface="游明朝体 デミボールド"/>
                            <a:ea typeface="游明朝体 デミボールド"/>
                            <a:cs typeface="游明朝体 デミボールド"/>
                            <a:sym typeface="游明朝体 デミボールド"/>
                          </a:defRPr>
                        </a:pPr>
                        <a:r>
                          <a:rPr dirty="0"/>
                          <a:t>・</a:t>
                        </a:r>
                        <a:r>
                          <a:rPr dirty="0" err="1"/>
                          <a:t>県立高校入試</a:t>
                        </a:r>
                        <a:endParaRPr dirty="0"/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24" name="表1-3"/>
            <p:cNvGraphicFramePr/>
            <p:nvPr>
              <p:extLst>
                <p:ext uri="{D42A27DB-BD31-4B8C-83A1-F6EECF244321}">
                  <p14:modId xmlns:p14="http://schemas.microsoft.com/office/powerpoint/2010/main" val="3615607514"/>
                </p:ext>
              </p:extLst>
            </p:nvPr>
          </p:nvGraphicFramePr>
          <p:xfrm>
            <a:off x="1565069" y="269527"/>
            <a:ext cx="1405655" cy="1405204"/>
          </p:xfrm>
          <a:graphic>
            <a:graphicData uri="http://schemas.openxmlformats.org/drawingml/2006/table">
              <a:tbl>
                <a:tblPr>
                  <a:tableStyleId>{2708684C-4D16-4618-839F-0558EEFCDFE6}</a:tableStyleId>
                </a:tblPr>
                <a:tblGrid>
                  <a:gridCol w="22022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8542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52986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月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2学期のテスト・検定試験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16486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8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・</a:t>
                        </a:r>
                        <a:r>
                          <a:rPr sz="700" dirty="0" err="1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夏休み課題テスト</a:t>
                        </a:r>
                        <a:endParaRPr sz="700" dirty="0">
                          <a:latin typeface="游明朝体 ミディアム"/>
                          <a:ea typeface="游明朝体 ミディアム"/>
                          <a:cs typeface="游明朝体 ミディアム"/>
                          <a:sym typeface="游明朝体 ミディアム"/>
                        </a:endParaRP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18086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9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buClrTx/>
                          <a:defRPr sz="700">
                            <a:uFillTx/>
                            <a:latin typeface="游明朝体 デミボールド"/>
                            <a:ea typeface="游明朝体 デミボールド"/>
                            <a:cs typeface="游明朝体 デミボールド"/>
                            <a:sym typeface="游明朝体 デミボールド"/>
                          </a:defRPr>
                        </a:pPr>
                        <a:r>
                          <a:rPr dirty="0"/>
                          <a:t>・</a:t>
                        </a:r>
                        <a:r>
                          <a:rPr dirty="0" err="1"/>
                          <a:t>単元テストⅢ</a:t>
                        </a:r>
                        <a:endParaRPr dirty="0"/>
                      </a:p>
                      <a:p>
                        <a:pPr algn="l" defTabSz="914400">
                          <a:buClrTx/>
                          <a:defRPr sz="700">
                            <a:uFillTx/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defRPr>
                        </a:pPr>
                        <a:r>
                          <a:rPr dirty="0"/>
                          <a:t>・</a:t>
                        </a:r>
                        <a:r>
                          <a:rPr dirty="0" err="1"/>
                          <a:t>英語検定</a:t>
                        </a:r>
                        <a:endParaRPr dirty="0"/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16486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10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・</a:t>
                        </a:r>
                        <a:r>
                          <a:rPr sz="700" dirty="0" err="1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漢字検定</a:t>
                        </a:r>
                        <a:endParaRPr sz="700" dirty="0">
                          <a:latin typeface="游明朝体 ミディアム"/>
                          <a:ea typeface="游明朝体 ミディアム"/>
                          <a:cs typeface="游明朝体 ミディアム"/>
                          <a:sym typeface="游明朝体 ミディアム"/>
                        </a:endParaRP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16486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11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 dirty="0">
                            <a:latin typeface="游明朝体 デミボールド"/>
                            <a:ea typeface="游明朝体 デミボールド"/>
                            <a:cs typeface="游明朝体 デミボールド"/>
                            <a:sym typeface="游明朝体 デミボールド"/>
                          </a:rPr>
                          <a:t>・</a:t>
                        </a:r>
                        <a:r>
                          <a:rPr sz="700" dirty="0" err="1">
                            <a:latin typeface="游明朝体 デミボールド"/>
                            <a:ea typeface="游明朝体 デミボールド"/>
                            <a:cs typeface="游明朝体 デミボールド"/>
                            <a:sym typeface="游明朝体 デミボールド"/>
                          </a:rPr>
                          <a:t>単元テストⅣ</a:t>
                        </a:r>
                        <a:endParaRPr sz="700" dirty="0">
                          <a:latin typeface="游明朝体 デミボールド"/>
                          <a:ea typeface="游明朝体 デミボールド"/>
                          <a:cs typeface="游明朝体 デミボールド"/>
                          <a:sym typeface="游明朝体 デミボールド"/>
                        </a:endParaRP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16486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8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12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・</a:t>
                        </a:r>
                        <a:r>
                          <a:rPr sz="700" dirty="0" err="1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実力テスト</a:t>
                        </a:r>
                        <a:endParaRPr sz="700" dirty="0">
                          <a:latin typeface="游明朝体 ミディアム"/>
                          <a:ea typeface="游明朝体 ミディアム"/>
                          <a:cs typeface="游明朝体 ミディアム"/>
                          <a:sym typeface="游明朝体 ミディアム"/>
                        </a:endParaRP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25" name="※単元テストは、単元ごとの定着度を図り、…"/>
            <p:cNvSpPr/>
            <p:nvPr/>
          </p:nvSpPr>
          <p:spPr>
            <a:xfrm>
              <a:off x="1641071" y="1715527"/>
              <a:ext cx="2966654" cy="42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100">
                  <a:latin typeface="游明朝体 ミディアム"/>
                  <a:ea typeface="游明朝体 ミディアム"/>
                  <a:cs typeface="游明朝体 ミディアム"/>
                  <a:sym typeface="游明朝体 ミディアム"/>
                </a:defRPr>
              </a:pPr>
              <a:r>
                <a:rPr sz="1050" dirty="0"/>
                <a:t>※</a:t>
              </a:r>
              <a:r>
                <a:rPr sz="1050" dirty="0" err="1"/>
                <a:t>単元テストは、単元ごとの定着度を図り</a:t>
              </a:r>
              <a:r>
                <a:rPr sz="1050" dirty="0"/>
                <a:t>、</a:t>
              </a:r>
            </a:p>
            <a:p>
              <a:pPr>
                <a:defRPr sz="1100">
                  <a:latin typeface="游明朝体 ミディアム"/>
                  <a:ea typeface="游明朝体 ミディアム"/>
                  <a:cs typeface="游明朝体 ミディアム"/>
                  <a:sym typeface="游明朝体 ミディアム"/>
                </a:defRPr>
              </a:pPr>
              <a:r>
                <a:rPr sz="1050" dirty="0"/>
                <a:t>　</a:t>
              </a:r>
              <a:r>
                <a:rPr sz="1050" dirty="0" err="1"/>
                <a:t>自身の苦手分野を補強するために行います</a:t>
              </a:r>
              <a:r>
                <a:rPr sz="1050" dirty="0"/>
                <a:t>。</a:t>
              </a:r>
            </a:p>
          </p:txBody>
        </p:sp>
        <p:graphicFrame>
          <p:nvGraphicFramePr>
            <p:cNvPr id="26" name="表1"/>
            <p:cNvGraphicFramePr/>
            <p:nvPr/>
          </p:nvGraphicFramePr>
          <p:xfrm>
            <a:off x="4679058" y="269527"/>
            <a:ext cx="1505068" cy="1635758"/>
          </p:xfrm>
          <a:graphic>
            <a:graphicData uri="http://schemas.openxmlformats.org/drawingml/2006/table">
              <a:tbl>
                <a:tblPr>
                  <a:tableStyleId>{2708684C-4D16-4618-839F-0558EEFCDFE6}</a:tableStyleId>
                </a:tblPr>
                <a:tblGrid>
                  <a:gridCol w="59905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1965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58635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57874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名称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回数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備考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54641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単元テスト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5回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9単元分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54641">
                  <a:tc rowSpan="2"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実力テスト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 dirty="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3回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1・2年生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54641">
                  <a:tc vMerge="1">
                    <a:txBody>
                      <a:bodyPr/>
                      <a:lstStyle/>
                      <a:p>
                        <a:endParaRPr lang="ja-JP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8回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3年生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54641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漢字検定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2回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6,10月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54641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英語検定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3回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5,9,3月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54641"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数学検定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1回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700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6月</a:t>
                        </a: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54641">
                  <a:tc gridSpan="3">
                    <a:txBody>
                      <a:bodyPr/>
                      <a:lstStyle/>
                      <a:p>
                        <a:pPr algn="ctr" defTabSz="914400">
                          <a:buClrTx/>
                          <a:defRPr sz="1800">
                            <a:uFillTx/>
                          </a:defRPr>
                        </a:pPr>
                        <a:r>
                          <a:rPr sz="600" dirty="0" err="1">
                            <a:latin typeface="游明朝体 ミディアム"/>
                            <a:ea typeface="游明朝体 ミディアム"/>
                            <a:cs typeface="游明朝体 ミディアム"/>
                            <a:sym typeface="游明朝体 ミディアム"/>
                          </a:rPr>
                          <a:t>各種学力調査も実施される</a:t>
                        </a:r>
                        <a:endParaRPr sz="600" dirty="0">
                          <a:latin typeface="游明朝体 ミディアム"/>
                          <a:ea typeface="游明朝体 ミディアム"/>
                          <a:cs typeface="游明朝体 ミディアム"/>
                          <a:sym typeface="游明朝体 ミディアム"/>
                        </a:endParaRPr>
                      </a:p>
                    </a:txBody>
                    <a:tcPr marL="50800" marR="50800" marT="50800" marB="50800" anchor="ctr" horzOverflow="overflow">
                      <a:lnL w="6350">
                        <a:solidFill>
                          <a:srgbClr val="000000"/>
                        </a:solidFill>
                        <a:miter lim="400000"/>
                      </a:lnL>
                      <a:lnR w="6350">
                        <a:solidFill>
                          <a:srgbClr val="000000"/>
                        </a:solidFill>
                        <a:miter lim="400000"/>
                      </a:lnR>
                      <a:lnT w="6350">
                        <a:solidFill>
                          <a:srgbClr val="000000"/>
                        </a:solidFill>
                        <a:miter lim="400000"/>
                      </a:lnT>
                      <a:lnB w="635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ja-JP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ja-JP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</a:tbl>
            </a:graphicData>
          </a:graphic>
        </p:graphicFrame>
        <p:sp>
          <p:nvSpPr>
            <p:cNvPr id="27" name="○ 中学校はテストがたくさんあります。"/>
            <p:cNvSpPr/>
            <p:nvPr/>
          </p:nvSpPr>
          <p:spPr>
            <a:xfrm>
              <a:off x="0" y="15239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>
                  <a:latin typeface="游明朝体 デミボールド"/>
                  <a:ea typeface="游明朝体 デミボールド"/>
                  <a:cs typeface="游明朝体 デミボールド"/>
                  <a:sym typeface="游明朝体 デミボールド"/>
                </a:defRPr>
              </a:lvl1pPr>
            </a:lstStyle>
            <a:p>
              <a:r>
                <a:rPr dirty="0"/>
                <a:t>○ </a:t>
              </a:r>
              <a:r>
                <a:rPr dirty="0" err="1"/>
                <a:t>中学校はテストがたくさんあります</a:t>
              </a:r>
              <a:r>
                <a:rPr dirty="0"/>
                <a:t>。</a:t>
              </a:r>
              <a:r>
                <a:rPr lang="en-US" altLang="ja-JP" sz="1050" dirty="0"/>
                <a:t>※</a:t>
              </a:r>
              <a:r>
                <a:rPr lang="ja-JP" altLang="en-US" sz="1050" dirty="0"/>
                <a:t>ＨＰでも閲覧できます</a:t>
              </a:r>
              <a:endParaRPr dirty="0"/>
            </a:p>
          </p:txBody>
        </p:sp>
      </p:grpSp>
      <p:sp>
        <p:nvSpPr>
          <p:cNvPr id="29" name="○ 家庭で話し合って、メディアに費やす時間を減らしましょう。"/>
          <p:cNvSpPr txBox="1"/>
          <p:nvPr/>
        </p:nvSpPr>
        <p:spPr>
          <a:xfrm>
            <a:off x="256493" y="8718286"/>
            <a:ext cx="625942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600">
                <a:latin typeface="游明朝体 デミボールド"/>
                <a:ea typeface="游明朝体 デミボールド"/>
                <a:cs typeface="游明朝体 デミボールド"/>
                <a:sym typeface="游明朝体 デミボールド"/>
              </a:defRPr>
            </a:lvl1pPr>
          </a:lstStyle>
          <a:p>
            <a:r>
              <a:t>○ 家庭で話し合って、メディアに費やす時間を減らしましょう。</a:t>
            </a:r>
          </a:p>
        </p:txBody>
      </p:sp>
      <p:grpSp>
        <p:nvGrpSpPr>
          <p:cNvPr id="36" name="グループ"/>
          <p:cNvGrpSpPr/>
          <p:nvPr/>
        </p:nvGrpSpPr>
        <p:grpSpPr>
          <a:xfrm>
            <a:off x="308431" y="5568791"/>
            <a:ext cx="6241137" cy="3084277"/>
            <a:chOff x="0" y="384174"/>
            <a:chExt cx="6241135" cy="3084275"/>
          </a:xfrm>
        </p:grpSpPr>
        <p:pic>
          <p:nvPicPr>
            <p:cNvPr id="30" name="スクリーンショット 2025-03-21 13.09.31.png" descr="スクリーンショット 2025-03-21 13.09.3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3192" y="448373"/>
              <a:ext cx="4327943" cy="30200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entry.png" descr="entry.png"/>
            <p:cNvPicPr>
              <a:picLocks noChangeAspect="1"/>
            </p:cNvPicPr>
            <p:nvPr/>
          </p:nvPicPr>
          <p:blipFill>
            <a:blip r:embed="rId3"/>
            <a:srcRect l="22614" t="14730" r="22614" b="14730"/>
            <a:stretch>
              <a:fillRect/>
            </a:stretch>
          </p:blipFill>
          <p:spPr>
            <a:xfrm>
              <a:off x="102061" y="544976"/>
              <a:ext cx="1586718" cy="2043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○ 日々のスケジュールは自分で管理します。…"/>
            <p:cNvSpPr/>
            <p:nvPr/>
          </p:nvSpPr>
          <p:spPr>
            <a:xfrm>
              <a:off x="0" y="384174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600">
                  <a:latin typeface="游明朝体 デミボールド"/>
                  <a:ea typeface="游明朝体 デミボールド"/>
                  <a:cs typeface="游明朝体 デミボールド"/>
                  <a:sym typeface="游明朝体 デミボールド"/>
                </a:defRPr>
              </a:pPr>
              <a:r>
                <a:rPr dirty="0"/>
                <a:t>○ </a:t>
              </a:r>
              <a:r>
                <a:rPr dirty="0" err="1"/>
                <a:t>日々のスケジュールは自分で管理します</a:t>
              </a:r>
              <a:r>
                <a:rPr dirty="0"/>
                <a:t>。</a:t>
              </a:r>
              <a:r>
                <a:rPr lang="en-US" altLang="ja-JP" sz="1050" dirty="0"/>
                <a:t>※</a:t>
              </a:r>
              <a:r>
                <a:rPr lang="ja-JP" altLang="en-US" sz="1050" dirty="0"/>
                <a:t>宿題の内容を可視化できます</a:t>
              </a:r>
              <a:endParaRPr dirty="0"/>
            </a:p>
            <a:p>
              <a:pPr>
                <a:defRPr sz="1100">
                  <a:latin typeface="游明朝体 デミボールド"/>
                  <a:ea typeface="游明朝体 デミボールド"/>
                  <a:cs typeface="游明朝体 デミボールド"/>
                  <a:sym typeface="游明朝体 デミボールド"/>
                </a:defRPr>
              </a:pPr>
              <a:r>
                <a:rPr dirty="0"/>
                <a:t>　</a:t>
              </a:r>
              <a:r>
                <a:rPr dirty="0" err="1"/>
                <a:t>自己マネジメント力の育成</a:t>
              </a:r>
              <a:endParaRPr dirty="0"/>
            </a:p>
          </p:txBody>
        </p:sp>
        <p:sp>
          <p:nvSpPr>
            <p:cNvPr id="33" name="矢印"/>
            <p:cNvSpPr/>
            <p:nvPr/>
          </p:nvSpPr>
          <p:spPr>
            <a:xfrm>
              <a:off x="1422597" y="1102733"/>
              <a:ext cx="534995" cy="593731"/>
            </a:xfrm>
            <a:prstGeom prst="rightArrow">
              <a:avLst>
                <a:gd name="adj1" fmla="val 37186"/>
                <a:gd name="adj2" fmla="val 58683"/>
              </a:avLst>
            </a:prstGeom>
            <a:solidFill>
              <a:srgbClr val="DCDEE0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000" b="1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34" name="今週のイベント・行事、目標やテーマを書きます。毎日のやること・持ち物・提出物欄で自己マネジメント力を育みます。"/>
            <p:cNvSpPr/>
            <p:nvPr/>
          </p:nvSpPr>
          <p:spPr>
            <a:xfrm>
              <a:off x="218913" y="1609312"/>
              <a:ext cx="1485325" cy="657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80000"/>
                </a:lnSpc>
                <a:buClrTx/>
                <a:defRPr sz="900">
                  <a:solidFill>
                    <a:srgbClr val="333333"/>
                  </a:solidFill>
                  <a:uFillTx/>
                  <a:latin typeface="游明朝体 ミディアム"/>
                  <a:ea typeface="游明朝体 ミディアム"/>
                  <a:cs typeface="游明朝体 ミディアム"/>
                  <a:sym typeface="游明朝体 ミディアム"/>
                </a:defRPr>
              </a:lvl1pPr>
            </a:lstStyle>
            <a:p>
              <a:r>
                <a:rPr dirty="0" err="1"/>
                <a:t>今週のイベント・行事、目標やテーマを書きます。毎日のやること・持ち物・提出物欄で自己マネジメント力を育みます</a:t>
              </a:r>
              <a:r>
                <a:rPr dirty="0"/>
                <a:t>。</a:t>
              </a:r>
            </a:p>
          </p:txBody>
        </p:sp>
        <p:sp>
          <p:nvSpPr>
            <p:cNvPr id="35" name="帰りの学活や授業中に…"/>
            <p:cNvSpPr/>
            <p:nvPr/>
          </p:nvSpPr>
          <p:spPr>
            <a:xfrm>
              <a:off x="218913" y="2615329"/>
              <a:ext cx="1576659" cy="657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80000"/>
                </a:lnSpc>
                <a:buClrTx/>
                <a:defRPr sz="1000">
                  <a:solidFill>
                    <a:srgbClr val="333333"/>
                  </a:solidFill>
                  <a:uFillTx/>
                  <a:latin typeface="游明朝体 ミディアム"/>
                  <a:ea typeface="游明朝体 ミディアム"/>
                  <a:cs typeface="游明朝体 ミディアム"/>
                  <a:sym typeface="游明朝体 ミディアム"/>
                </a:defRPr>
              </a:pPr>
              <a:r>
                <a:rPr sz="900" dirty="0" err="1"/>
                <a:t>帰りの学活や授業中に提示された</a:t>
              </a:r>
              <a:r>
                <a:rPr sz="900" dirty="0" err="1">
                  <a:latin typeface="凸版文久見出しゴシック エクストラボールド"/>
                  <a:ea typeface="凸版文久見出しゴシック エクストラボールド"/>
                  <a:cs typeface="凸版文久見出しゴシック エクストラボールド"/>
                  <a:sym typeface="凸版文久見出しゴシック エクストラボールド"/>
                </a:rPr>
                <a:t>宿題</a:t>
              </a:r>
              <a:r>
                <a:rPr sz="900" dirty="0">
                  <a:latin typeface="凸版文久見出しゴシック エクストラボールド"/>
                  <a:ea typeface="凸版文久見出しゴシック エクストラボールド"/>
                  <a:cs typeface="凸版文久見出しゴシック エクストラボールド"/>
                  <a:sym typeface="凸版文久見出しゴシック エクストラボールド"/>
                </a:rPr>
                <a:t>(</a:t>
              </a:r>
              <a:r>
                <a:rPr sz="900" dirty="0" err="1">
                  <a:latin typeface="凸版文久見出しゴシック エクストラボールド"/>
                  <a:ea typeface="凸版文久見出しゴシック エクストラボールド"/>
                  <a:cs typeface="凸版文久見出しゴシック エクストラボールド"/>
                  <a:sym typeface="凸版文久見出しゴシック エクストラボールド"/>
                </a:rPr>
                <a:t>各教科のワーク</a:t>
              </a:r>
              <a:r>
                <a:rPr lang="ja-JP" altLang="en-US" sz="900" dirty="0">
                  <a:latin typeface="凸版文久見出しゴシック エクストラボールド"/>
                  <a:ea typeface="凸版文久見出しゴシック エクストラボールド"/>
                  <a:cs typeface="凸版文久見出しゴシック エクストラボールド"/>
                  <a:sym typeface="凸版文久見出しゴシック エクストラボールド"/>
                </a:rPr>
                <a:t>ブック等</a:t>
              </a:r>
              <a:r>
                <a:rPr sz="900" dirty="0">
                  <a:latin typeface="凸版文久見出しゴシック エクストラボールド"/>
                  <a:ea typeface="凸版文久見出しゴシック エクストラボールド"/>
                  <a:cs typeface="凸版文久見出しゴシック エクストラボールド"/>
                  <a:sym typeface="凸版文久見出しゴシック エクストラボールド"/>
                </a:rPr>
                <a:t>)</a:t>
              </a:r>
              <a:r>
                <a:rPr sz="900" dirty="0" err="1"/>
                <a:t>をフォーサイトに書き込んで家庭学習に取り組んでください</a:t>
              </a:r>
              <a:r>
                <a:rPr sz="900" dirty="0"/>
                <a:t>。</a:t>
              </a:r>
            </a:p>
          </p:txBody>
        </p:sp>
      </p:grpSp>
      <p:sp>
        <p:nvSpPr>
          <p:cNvPr id="37" name="相馬市立向陽中学校「学習の約束」"/>
          <p:cNvSpPr txBox="1"/>
          <p:nvPr/>
        </p:nvSpPr>
        <p:spPr>
          <a:xfrm>
            <a:off x="556419" y="413359"/>
            <a:ext cx="574516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>
                <a:latin typeface="游明朝体 デミボールド"/>
                <a:ea typeface="游明朝体 デミボールド"/>
                <a:cs typeface="游明朝体 デミボールド"/>
                <a:sym typeface="游明朝体 デミボールド"/>
              </a:defRPr>
            </a:lvl1pPr>
          </a:lstStyle>
          <a:p>
            <a:r>
              <a:rPr lang="ja-JP" altLang="en-US" sz="2000" dirty="0"/>
              <a:t>令和７年度　</a:t>
            </a:r>
            <a:r>
              <a:rPr sz="2000" dirty="0" err="1"/>
              <a:t>相馬市立向陽中学校「学習の約束</a:t>
            </a:r>
            <a:r>
              <a:rPr sz="2000" dirty="0"/>
              <a:t>」</a:t>
            </a:r>
          </a:p>
        </p:txBody>
      </p:sp>
      <p:sp>
        <p:nvSpPr>
          <p:cNvPr id="38" name="📺📱🎮"/>
          <p:cNvSpPr txBox="1"/>
          <p:nvPr/>
        </p:nvSpPr>
        <p:spPr>
          <a:xfrm>
            <a:off x="595907" y="8965536"/>
            <a:ext cx="16383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dirty="0"/>
              <a:t>📺📱🎮</a:t>
            </a:r>
          </a:p>
        </p:txBody>
      </p:sp>
      <p:sp>
        <p:nvSpPr>
          <p:cNvPr id="39" name="LINE…"/>
          <p:cNvSpPr txBox="1"/>
          <p:nvPr/>
        </p:nvSpPr>
        <p:spPr>
          <a:xfrm>
            <a:off x="2394088" y="8877395"/>
            <a:ext cx="142026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>
                <a:latin typeface="游明朝体 デミボールド"/>
                <a:ea typeface="游明朝体 デミボールド"/>
                <a:cs typeface="游明朝体 デミボールド"/>
                <a:sym typeface="游明朝体 デミボールド"/>
              </a:defRPr>
            </a:pPr>
            <a:r>
              <a:rPr dirty="0"/>
              <a:t>LINE</a:t>
            </a:r>
          </a:p>
          <a:p>
            <a:pPr>
              <a:defRPr sz="1200">
                <a:latin typeface="游明朝体 デミボールド"/>
                <a:ea typeface="游明朝体 デミボールド"/>
                <a:cs typeface="游明朝体 デミボールド"/>
                <a:sym typeface="游明朝体 デミボールド"/>
              </a:defRPr>
            </a:pPr>
            <a:r>
              <a:rPr dirty="0"/>
              <a:t>Instagram</a:t>
            </a:r>
          </a:p>
          <a:p>
            <a:pPr>
              <a:defRPr sz="1200">
                <a:latin typeface="游明朝体 デミボールド"/>
                <a:ea typeface="游明朝体 デミボールド"/>
                <a:cs typeface="游明朝体 デミボールド"/>
                <a:sym typeface="游明朝体 デミボールド"/>
              </a:defRPr>
            </a:pPr>
            <a:r>
              <a:rPr dirty="0"/>
              <a:t>TikTok</a:t>
            </a:r>
          </a:p>
          <a:p>
            <a:pPr>
              <a:defRPr sz="1200">
                <a:latin typeface="游明朝体 デミボールド"/>
                <a:ea typeface="游明朝体 デミボールド"/>
                <a:cs typeface="游明朝体 デミボールド"/>
                <a:sym typeface="游明朝体 デミボールド"/>
              </a:defRPr>
            </a:pPr>
            <a:r>
              <a:rPr dirty="0" err="1"/>
              <a:t>Youtube</a:t>
            </a:r>
            <a:r>
              <a:rPr dirty="0"/>
              <a:t>　</a:t>
            </a:r>
            <a:r>
              <a:rPr dirty="0" err="1"/>
              <a:t>など</a:t>
            </a:r>
            <a:endParaRPr dirty="0"/>
          </a:p>
        </p:txBody>
      </p:sp>
      <p:grpSp>
        <p:nvGrpSpPr>
          <p:cNvPr id="44" name="グループ"/>
          <p:cNvGrpSpPr/>
          <p:nvPr/>
        </p:nvGrpSpPr>
        <p:grpSpPr>
          <a:xfrm>
            <a:off x="250701" y="822805"/>
            <a:ext cx="6112000" cy="2231188"/>
            <a:chOff x="0" y="0"/>
            <a:chExt cx="6210268" cy="2231186"/>
          </a:xfrm>
        </p:grpSpPr>
        <p:sp>
          <p:nvSpPr>
            <p:cNvPr id="40" name="○ 8:00から8:15まで朝の学習に取り組みます。…"/>
            <p:cNvSpPr txBox="1"/>
            <p:nvPr/>
          </p:nvSpPr>
          <p:spPr>
            <a:xfrm>
              <a:off x="0" y="0"/>
              <a:ext cx="4367886" cy="552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600">
                  <a:latin typeface="游明朝体 デミボールド"/>
                  <a:ea typeface="游明朝体 デミボールド"/>
                  <a:cs typeface="游明朝体 デミボールド"/>
                  <a:sym typeface="游明朝体 デミボールド"/>
                </a:defRPr>
              </a:pPr>
              <a:r>
                <a:t>○ 8:00から8:15まで朝の学習に取り組みます。</a:t>
              </a:r>
            </a:p>
            <a:p>
              <a:pPr>
                <a:defRPr sz="1100">
                  <a:latin typeface="游明朝体 デミボールド"/>
                  <a:ea typeface="游明朝体 デミボールド"/>
                  <a:cs typeface="游明朝体 デミボールド"/>
                  <a:sym typeface="游明朝体 デミボールド"/>
                </a:defRPr>
              </a:pPr>
              <a:r>
                <a:t>　基礎学力の向上</a:t>
              </a:r>
            </a:p>
          </p:txBody>
        </p:sp>
        <p:pic>
          <p:nvPicPr>
            <p:cNvPr id="41" name="DSC_0419.JPG" descr="DSC_041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7067" y="364912"/>
              <a:ext cx="2579147" cy="1724029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42" name="mini_m.png" descr="mini_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445" y="553131"/>
              <a:ext cx="1089148" cy="1544729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43" name="令和7年度向陽中学校では、基礎学力と自己マネジメント力の向上を目指して…"/>
            <p:cNvSpPr txBox="1"/>
            <p:nvPr/>
          </p:nvSpPr>
          <p:spPr>
            <a:xfrm>
              <a:off x="4037165" y="358881"/>
              <a:ext cx="2173103" cy="187230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defRPr sz="1100">
                  <a:latin typeface="游明朝体 ミディアム"/>
                  <a:ea typeface="游明朝体 ミディアム"/>
                  <a:cs typeface="游明朝体 ミディアム"/>
                  <a:sym typeface="游明朝体 ミディアム"/>
                </a:defRPr>
              </a:pPr>
              <a:r>
                <a:rPr dirty="0"/>
                <a:t>令和7年度向陽中学校では、基礎学力と自己マネジメント力の向上を目指して</a:t>
              </a:r>
            </a:p>
            <a:p>
              <a:pPr>
                <a:defRPr sz="1200">
                  <a:latin typeface="游明朝体 ミディアム"/>
                  <a:ea typeface="游明朝体 ミディアム"/>
                  <a:cs typeface="游明朝体 ミディアム"/>
                  <a:sym typeface="游明朝体 ミディアム"/>
                </a:defRPr>
              </a:pPr>
              <a:r>
                <a:rPr dirty="0"/>
                <a:t>・</a:t>
              </a:r>
              <a:r>
                <a:rPr b="1" dirty="0" err="1">
                  <a:latin typeface="ＭＳ ゴシック" panose="020B0609070205080204" pitchFamily="49" charset="-128"/>
                  <a:ea typeface="ＭＳ ゴシック" panose="020B0609070205080204" pitchFamily="49" charset="-128"/>
                  <a:cs typeface="凸版文久見出しゴシック エクストラボールド"/>
                  <a:sym typeface="凸版文久見出しゴシック エクストラボールド"/>
                </a:rPr>
                <a:t>朝の学習</a:t>
              </a:r>
              <a:r>
                <a:rPr dirty="0"/>
                <a:t> </a:t>
              </a:r>
              <a:r>
                <a:rPr sz="700" dirty="0"/>
                <a:t>(</a:t>
              </a:r>
              <a:r>
                <a:rPr sz="700" dirty="0" err="1"/>
                <a:t>月〜金</a:t>
              </a:r>
              <a:r>
                <a:rPr sz="700" dirty="0"/>
                <a:t> 5教科</a:t>
              </a:r>
              <a:r>
                <a:rPr lang="ja-JP" altLang="en-US" sz="700" dirty="0"/>
                <a:t>バラプリント</a:t>
              </a:r>
              <a:r>
                <a:rPr sz="700" dirty="0"/>
                <a:t>)</a:t>
              </a:r>
              <a:endParaRPr sz="1000" dirty="0"/>
            </a:p>
            <a:p>
              <a:pPr>
                <a:defRPr sz="1200">
                  <a:latin typeface="游明朝体 ミディアム"/>
                  <a:ea typeface="游明朝体 ミディアム"/>
                  <a:cs typeface="游明朝体 ミディアム"/>
                  <a:sym typeface="游明朝体 ミディアム"/>
                </a:defRPr>
              </a:pPr>
              <a:r>
                <a:rPr dirty="0"/>
                <a:t>・</a:t>
              </a:r>
              <a:r>
                <a:rPr b="1" dirty="0" err="1">
                  <a:latin typeface="ＭＳ ゴシック" panose="020B0609070205080204" pitchFamily="49" charset="-128"/>
                  <a:ea typeface="ＭＳ ゴシック" panose="020B0609070205080204" pitchFamily="49" charset="-128"/>
                  <a:cs typeface="凸版文久見出しゴシック エクストラボールド"/>
                  <a:sym typeface="凸版文久見出しゴシック エクストラボールド"/>
                </a:rPr>
                <a:t>単元テストⅠ〜Ⅴ</a:t>
              </a:r>
              <a:r>
                <a:rPr sz="700" dirty="0"/>
                <a:t> (年5回</a:t>
              </a:r>
              <a:r>
                <a:rPr sz="700" b="1" dirty="0"/>
                <a:t>順位</a:t>
              </a:r>
              <a:r>
                <a:rPr sz="700" dirty="0"/>
                <a:t>あり) 　</a:t>
              </a:r>
              <a:endParaRPr sz="800" dirty="0"/>
            </a:p>
            <a:p>
              <a:pPr>
                <a:defRPr sz="1200">
                  <a:latin typeface="游明朝体 ミディアム"/>
                  <a:ea typeface="游明朝体 ミディアム"/>
                  <a:cs typeface="游明朝体 ミディアム"/>
                  <a:sym typeface="游明朝体 ミディアム"/>
                </a:defRPr>
              </a:pPr>
              <a:r>
                <a:rPr dirty="0"/>
                <a:t>・</a:t>
              </a:r>
              <a:r>
                <a:rPr b="1" dirty="0" err="1">
                  <a:latin typeface="ＭＳ ゴシック" panose="020B0609070205080204" pitchFamily="49" charset="-128"/>
                  <a:ea typeface="ＭＳ ゴシック" panose="020B0609070205080204" pitchFamily="49" charset="-128"/>
                  <a:cs typeface="凸版文久見出しゴシック エクストラボールド"/>
                  <a:sym typeface="凸版文久見出しゴシック エクストラボールド"/>
                </a:rPr>
                <a:t>検定試験</a:t>
              </a:r>
              <a:r>
                <a:rPr sz="700" dirty="0"/>
                <a:t>(</a:t>
              </a:r>
              <a:r>
                <a:rPr sz="700" dirty="0" err="1"/>
                <a:t>国・</a:t>
              </a:r>
              <a:r>
                <a:rPr sz="700" b="1" dirty="0" err="1"/>
                <a:t>数</a:t>
              </a:r>
              <a:r>
                <a:rPr sz="700" dirty="0" err="1"/>
                <a:t>・英</a:t>
              </a:r>
              <a:r>
                <a:rPr sz="700" dirty="0"/>
                <a:t>)</a:t>
              </a:r>
            </a:p>
            <a:p>
              <a:pPr>
                <a:defRPr sz="1300">
                  <a:latin typeface="游明朝体 ミディアム"/>
                  <a:ea typeface="游明朝体 ミディアム"/>
                  <a:cs typeface="游明朝体 ミディアム"/>
                  <a:sym typeface="游明朝体 ミディアム"/>
                </a:defRPr>
              </a:pPr>
              <a:r>
                <a:rPr dirty="0"/>
                <a:t>・</a:t>
              </a:r>
              <a:r>
                <a:rPr dirty="0" err="1">
                  <a:latin typeface="ＭＳ ゴシック" panose="020B0609070205080204" pitchFamily="49" charset="-128"/>
                  <a:ea typeface="ＭＳ ゴシック" panose="020B0609070205080204" pitchFamily="49" charset="-128"/>
                  <a:cs typeface="凸版文久見出しゴシック エクストラボールド"/>
                  <a:sym typeface="凸版文久見出しゴシック エクストラボールド"/>
                </a:rPr>
                <a:t>フォーサイト</a:t>
              </a:r>
              <a:r>
                <a:rPr sz="800" dirty="0"/>
                <a:t>(</a:t>
              </a:r>
              <a:r>
                <a:rPr sz="800" dirty="0" err="1"/>
                <a:t>スケジュール帳</a:t>
              </a:r>
              <a:r>
                <a:rPr sz="800" dirty="0"/>
                <a:t>)　</a:t>
              </a:r>
              <a:r>
                <a:rPr dirty="0"/>
                <a:t>　</a:t>
              </a:r>
            </a:p>
            <a:p>
              <a:pPr>
                <a:defRPr sz="1100">
                  <a:latin typeface="游明朝体 ミディアム"/>
                  <a:ea typeface="游明朝体 ミディアム"/>
                  <a:cs typeface="游明朝体 ミディアム"/>
                  <a:sym typeface="游明朝体 ミディアム"/>
                </a:defRPr>
              </a:pPr>
              <a:r>
                <a:rPr dirty="0" err="1"/>
                <a:t>に取り組みます。また、家庭では、提示された</a:t>
              </a:r>
              <a:r>
                <a:rPr b="1" dirty="0" err="1">
                  <a:latin typeface="ＭＳ ゴシック" panose="020B0609070205080204" pitchFamily="49" charset="-128"/>
                  <a:ea typeface="ＭＳ ゴシック" panose="020B0609070205080204" pitchFamily="49" charset="-128"/>
                  <a:cs typeface="凸版文久見出しゴシック エクストラボールド"/>
                  <a:sym typeface="凸版文久見出しゴシック エクストラボールド"/>
                </a:rPr>
                <a:t>宿題</a:t>
              </a:r>
              <a:r>
                <a:rPr b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凸版文久見出しゴシック エクストラボールド"/>
                  <a:sym typeface="凸版文久見出しゴシック エクストラボールド"/>
                </a:rPr>
                <a:t>(</a:t>
              </a:r>
              <a:r>
                <a:rPr b="1" dirty="0" err="1">
                  <a:latin typeface="ＭＳ ゴシック" panose="020B0609070205080204" pitchFamily="49" charset="-128"/>
                  <a:ea typeface="ＭＳ ゴシック" panose="020B0609070205080204" pitchFamily="49" charset="-128"/>
                  <a:cs typeface="凸版文久見出しゴシック エクストラボールド"/>
                  <a:sym typeface="凸版文久見出しゴシック エクストラボールド"/>
                </a:rPr>
                <a:t>各教科のワーク</a:t>
              </a:r>
              <a:r>
                <a:rPr lang="ja-JP" altLang="en-US" b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凸版文久見出しゴシック エクストラボールド"/>
                  <a:sym typeface="凸版文久見出しゴシック エクストラボールド"/>
                </a:rPr>
                <a:t>ブック等</a:t>
              </a:r>
              <a:r>
                <a:rPr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凸版文久見出しゴシック エクストラボールド"/>
                  <a:sym typeface="凸版文久見出しゴシック エクストラボールド"/>
                </a:rPr>
                <a:t>)</a:t>
              </a:r>
              <a:r>
                <a:rPr dirty="0" err="1"/>
                <a:t>に取り組みます</a:t>
              </a:r>
              <a:r>
                <a:rPr dirty="0"/>
                <a:t>。</a:t>
              </a:r>
            </a:p>
          </p:txBody>
        </p:sp>
      </p:grpSp>
      <p:sp>
        <p:nvSpPr>
          <p:cNvPr id="45" name="※相馬市では、21時以降はスマホや…"/>
          <p:cNvSpPr txBox="1"/>
          <p:nvPr/>
        </p:nvSpPr>
        <p:spPr>
          <a:xfrm>
            <a:off x="3681336" y="8969728"/>
            <a:ext cx="2748161" cy="65659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r>
              <a:rPr dirty="0"/>
              <a:t>※相馬市では、21時以降はスマホや</a:t>
            </a:r>
          </a:p>
          <a:p>
            <a:pPr>
              <a:defRPr sz="12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r>
              <a:rPr dirty="0"/>
              <a:t>　</a:t>
            </a:r>
            <a:r>
              <a:rPr dirty="0" err="1"/>
              <a:t>ゲーム機器等、電子メディアを</a:t>
            </a:r>
            <a:endParaRPr dirty="0"/>
          </a:p>
          <a:p>
            <a:pPr>
              <a:defRPr sz="1200">
                <a:latin typeface="游明朝体 ミディアム"/>
                <a:ea typeface="游明朝体 ミディアム"/>
                <a:cs typeface="游明朝体 ミディアム"/>
                <a:sym typeface="游明朝体 ミディアム"/>
              </a:defRPr>
            </a:pPr>
            <a:r>
              <a:rPr dirty="0"/>
              <a:t>　</a:t>
            </a:r>
            <a:r>
              <a:rPr dirty="0" err="1"/>
              <a:t>使用させない約束になっています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B230E8-2C05-06C2-FB6E-ED4B6D0F6241}"/>
              </a:ext>
            </a:extLst>
          </p:cNvPr>
          <p:cNvSpPr txBox="1"/>
          <p:nvPr/>
        </p:nvSpPr>
        <p:spPr>
          <a:xfrm>
            <a:off x="277729" y="377090"/>
            <a:ext cx="6302542" cy="250324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①フォーサイトで宿題の内容を確認する</a:t>
            </a:r>
            <a:r>
              <a: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（５教科ワークブックは最低限度の宿題）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r>
              <a:rPr lang="ja-JP" altLang="en-US" sz="1200" dirty="0"/>
              <a:t>　 </a:t>
            </a:r>
            <a:r>
              <a:rPr lang="en-US" altLang="ja-JP" sz="1200" dirty="0"/>
              <a:t>※</a:t>
            </a:r>
            <a:r>
              <a:rPr lang="ja-JP" altLang="en-US" sz="1200" dirty="0"/>
              <a:t>ワークブックの解き直しやノートへの視写、教科書の音読など工夫しながら</a:t>
            </a:r>
          </a:p>
          <a:p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②自分で学習する時間を決めさせる</a:t>
            </a:r>
            <a:r>
              <a:rPr lang="ja-JP" altLang="en-US" sz="1200" dirty="0"/>
              <a:t>（自己決定は大切、重点目標との関連）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r>
              <a:rPr lang="ja-JP" altLang="en-US" sz="1200" dirty="0"/>
              <a:t>③子どもがやると決めたことについては信頼して見守る</a:t>
            </a:r>
            <a:endParaRPr lang="en-US" altLang="ja-JP" sz="1200" dirty="0"/>
          </a:p>
          <a:p>
            <a:r>
              <a:rPr lang="ja-JP" altLang="en-US" sz="1200" dirty="0"/>
              <a:t>④おうちの方の目の届く場所で取り組ませる（自分の部屋よりリビングで）</a:t>
            </a:r>
            <a:endParaRPr lang="en-US" altLang="ja-JP" sz="1200" dirty="0"/>
          </a:p>
          <a:p>
            <a:r>
              <a:rPr lang="ja-JP" altLang="en-US" sz="1200" dirty="0"/>
              <a:t>⑤子どもの学習の間、親も学習や読書をする （家族はチーム、親子一緒に取り組む）</a:t>
            </a:r>
            <a:endParaRPr lang="en-US" altLang="ja-JP" sz="1200" dirty="0"/>
          </a:p>
          <a:p>
            <a:r>
              <a:rPr lang="ja-JP" altLang="en-US" sz="1200" dirty="0"/>
              <a:t>　</a:t>
            </a:r>
            <a:r>
              <a:rPr lang="en-US" altLang="ja-JP" sz="1200" dirty="0"/>
              <a:t>※</a:t>
            </a:r>
            <a:r>
              <a:rPr lang="ja-JP" altLang="en-US" sz="1200" dirty="0"/>
              <a:t>スマホやゲームは近くに置かない、預かる、テレビを消すなどルールを決めて</a:t>
            </a:r>
          </a:p>
          <a:p>
            <a:r>
              <a:rPr lang="ja-JP" altLang="en-US" sz="1200" dirty="0"/>
              <a:t>⑥予定したことをやり遂げたときは、大いに喜びほめる （小さな努力でも見逃さない）</a:t>
            </a:r>
          </a:p>
          <a:p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⑦子どもが自分でやれる範囲を少しずつ拡張していく（</a:t>
            </a:r>
            <a:r>
              <a:rPr lang="ja-JP" altLang="en-US" sz="1200" dirty="0"/>
              <a:t>時間よりも内容重視で）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r>
              <a:rPr lang="ja-JP" altLang="en-US" sz="1200" dirty="0"/>
              <a:t>　 </a:t>
            </a:r>
            <a:r>
              <a:rPr lang="en-US" altLang="ja-JP" sz="1200" dirty="0"/>
              <a:t>※</a:t>
            </a:r>
            <a:r>
              <a:rPr lang="ja-JP" altLang="en-US" sz="1200" dirty="0"/>
              <a:t>相馬市「家庭学習の手引き」では平日</a:t>
            </a:r>
            <a:r>
              <a:rPr lang="en-US" altLang="ja-JP" sz="1200" dirty="0"/>
              <a:t>1.5</a:t>
            </a:r>
            <a:r>
              <a:rPr lang="ja-JP" altLang="en-US" sz="1200" dirty="0"/>
              <a:t>時間、休日</a:t>
            </a:r>
            <a:r>
              <a:rPr lang="en-US" altLang="ja-JP" sz="1200" dirty="0"/>
              <a:t>2</a:t>
            </a:r>
            <a:r>
              <a:rPr lang="ja-JP" altLang="en-US" sz="1200" dirty="0"/>
              <a:t>時間が目標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⑧子どもが得意な教科をつくる（そこから他教科へ広がる可能性大）</a:t>
            </a:r>
            <a:endParaRPr kumimoji="0" lang="en-US" altLang="ja-JP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⑨各種テストの予定を見えるところに貼っておく（２週間前から準備するつもりで）</a:t>
            </a:r>
            <a:endParaRPr kumimoji="0" lang="en-US" altLang="ja-JP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⑩子どもの話を聞いてあげる（子どもの心の疲れ、ストレスをとってあげるのが会話）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4DCCDC-F04D-E21B-8CB4-3484CFCF9045}"/>
              </a:ext>
            </a:extLst>
          </p:cNvPr>
          <p:cNvSpPr txBox="1"/>
          <p:nvPr/>
        </p:nvSpPr>
        <p:spPr>
          <a:xfrm>
            <a:off x="150395" y="59054"/>
            <a:ext cx="391401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〈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家庭学習～親の関わり方１０のポイント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8348271-6A45-4E1C-9059-3C12EC77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70" y="5131476"/>
            <a:ext cx="4622800" cy="296340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62E6F11-B324-34BE-E2E2-3EEE701BAA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822"/>
          <a:stretch/>
        </p:blipFill>
        <p:spPr>
          <a:xfrm>
            <a:off x="0" y="5224337"/>
            <a:ext cx="3289902" cy="16775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E9AF0F-E832-76F7-2C0B-BCE3ED0BD8B3}"/>
              </a:ext>
            </a:extLst>
          </p:cNvPr>
          <p:cNvSpPr txBox="1"/>
          <p:nvPr/>
        </p:nvSpPr>
        <p:spPr>
          <a:xfrm>
            <a:off x="150395" y="2980037"/>
            <a:ext cx="655721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〈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親子でできる勉強法・おすすめ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〉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～教科書と問題集、両方を上手に使いこなす</a:t>
            </a: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CF817E-6C40-99AA-43E3-6A38A44E931D}"/>
              </a:ext>
            </a:extLst>
          </p:cNvPr>
          <p:cNvSpPr txBox="1"/>
          <p:nvPr/>
        </p:nvSpPr>
        <p:spPr>
          <a:xfrm>
            <a:off x="277729" y="3304533"/>
            <a:ext cx="6302542" cy="156966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 sz="1200" dirty="0"/>
              <a:t>①入試対策として「教科書」をできるだけまんべんなく押さえておく必要がある</a:t>
            </a:r>
          </a:p>
          <a:p>
            <a:r>
              <a:rPr lang="ja-JP" altLang="en-US" sz="1200" dirty="0"/>
              <a:t>②「問題集」で出題されている箇所が押さえるべき、重要なところととらえる</a:t>
            </a:r>
          </a:p>
          <a:p>
            <a:r>
              <a:rPr lang="ja-JP" altLang="en-US" sz="1200" dirty="0"/>
              <a:t>　</a:t>
            </a:r>
            <a:r>
              <a:rPr lang="en-US" altLang="ja-JP" sz="1200" dirty="0"/>
              <a:t>※</a:t>
            </a:r>
            <a:r>
              <a:rPr lang="ja-JP" altLang="en-US" sz="1200" dirty="0"/>
              <a:t>問題集＝ワークブックだけでなく、単元テスト、実力テストも含む</a:t>
            </a:r>
            <a:endParaRPr lang="en-US" altLang="ja-JP" sz="1200" dirty="0"/>
          </a:p>
          <a:p>
            <a:r>
              <a:rPr lang="ja-JP" altLang="en-US" sz="1200" dirty="0"/>
              <a:t>③問題の答えが教科書のどこに書かれているかチェックし、アンダーラインを引く　</a:t>
            </a:r>
          </a:p>
          <a:p>
            <a:r>
              <a:rPr lang="ja-JP" altLang="en-US" sz="1200" dirty="0"/>
              <a:t>　</a:t>
            </a:r>
            <a:r>
              <a:rPr lang="en-US" altLang="ja-JP" sz="1200" dirty="0"/>
              <a:t>※</a:t>
            </a:r>
            <a:r>
              <a:rPr lang="ja-JP" altLang="en-US" sz="1200" dirty="0"/>
              <a:t>これを「教科書を耕す」という。 教科書という更地に問題集で出題されている箇所　</a:t>
            </a:r>
            <a:endParaRPr lang="en-US" altLang="ja-JP" sz="1200" dirty="0"/>
          </a:p>
          <a:p>
            <a:r>
              <a:rPr lang="ja-JP" altLang="en-US" sz="1200" dirty="0"/>
              <a:t>　にラインを引き、種を植え、花を咲かせるイメージ。日々の家庭学習で親子でできる</a:t>
            </a:r>
          </a:p>
          <a:p>
            <a:r>
              <a:rPr lang="ja-JP" altLang="en-US" sz="1200" dirty="0"/>
              <a:t>④しばらくして教科書を読んだとき、問題集の復習も同時にしていることになる。テス</a:t>
            </a:r>
            <a:endParaRPr lang="en-US" altLang="ja-JP" sz="1200" dirty="0"/>
          </a:p>
          <a:p>
            <a:r>
              <a:rPr lang="ja-JP" altLang="en-US" sz="1200" dirty="0"/>
              <a:t>　ト前に教科書を読むだけで押さえるべきところが確認できる。特に理科、社会で効果大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E5D5A2-A27F-82B0-633A-557D7979835A}"/>
              </a:ext>
            </a:extLst>
          </p:cNvPr>
          <p:cNvSpPr txBox="1"/>
          <p:nvPr/>
        </p:nvSpPr>
        <p:spPr>
          <a:xfrm>
            <a:off x="344905" y="6851166"/>
            <a:ext cx="138764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【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ワークブック</a:t>
            </a:r>
            <a:r>
              <a:rPr lang="en-US" altLang="ja-JP" sz="1200" dirty="0"/>
              <a:t>】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0CB9F9-CD12-4D56-D09D-05DB12E84D94}"/>
              </a:ext>
            </a:extLst>
          </p:cNvPr>
          <p:cNvSpPr txBox="1"/>
          <p:nvPr/>
        </p:nvSpPr>
        <p:spPr>
          <a:xfrm>
            <a:off x="1266479" y="7750253"/>
            <a:ext cx="932133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altLang="ja-JP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【</a:t>
            </a: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教科書</a:t>
            </a:r>
            <a:r>
              <a:rPr lang="en-US" altLang="ja-JP" sz="1200" dirty="0"/>
              <a:t>】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120621-AD3D-CE35-C367-5B08E8F24865}"/>
              </a:ext>
            </a:extLst>
          </p:cNvPr>
          <p:cNvSpPr txBox="1"/>
          <p:nvPr/>
        </p:nvSpPr>
        <p:spPr>
          <a:xfrm>
            <a:off x="277730" y="8472647"/>
            <a:ext cx="6302542" cy="12105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①標準レベルの問題により、客観的な理解度や定着度を図ることができる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②授業者は目標平均点を設定することで、授業改善・意識改革につなげることができる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③押さえるべき知識、覚えるべきポイントが問題形式で体系的にそろっている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④繰り返し問題に取り組むことができ、自身の苦手分野を補強できる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⑤解答・解説が充実しており、問題の解き方をわかりやすく学ぶことができる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⑥発展問題（入試改題など）に取り組むことで、実力テスト対策や入試対策になる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54AACD-BF12-7D00-072D-268A11F7789B}"/>
              </a:ext>
            </a:extLst>
          </p:cNvPr>
          <p:cNvSpPr txBox="1"/>
          <p:nvPr/>
        </p:nvSpPr>
        <p:spPr>
          <a:xfrm>
            <a:off x="150395" y="8208774"/>
            <a:ext cx="662739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参考</a:t>
            </a:r>
            <a:r>
              <a:rPr lang="en-US" altLang="ja-JP" sz="1400" dirty="0"/>
              <a:t>〈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単元テスト問題を採用する６つの理由</a:t>
            </a:r>
            <a:r>
              <a:rPr lang="en-US" altLang="ja-JP" sz="1400" dirty="0"/>
              <a:t>〉</a:t>
            </a: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DD42697-E72A-CA41-DB2E-8756A72AADFD}"/>
              </a:ext>
            </a:extLst>
          </p:cNvPr>
          <p:cNvSpPr txBox="1"/>
          <p:nvPr/>
        </p:nvSpPr>
        <p:spPr>
          <a:xfrm>
            <a:off x="123848" y="7211148"/>
            <a:ext cx="178067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ja-JP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教科書と問題集二刀流で</a:t>
            </a:r>
          </a:p>
        </p:txBody>
      </p:sp>
    </p:spTree>
    <p:extLst>
      <p:ext uri="{BB962C8B-B14F-4D97-AF65-F5344CB8AC3E}">
        <p14:creationId xmlns:p14="http://schemas.microsoft.com/office/powerpoint/2010/main" val="280193438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000" b="1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000" b="1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832</Words>
  <Application>Microsoft Office PowerPoint</Application>
  <PresentationFormat>A4 210 x 297 mm</PresentationFormat>
  <Paragraphs>117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Lucida Grande</vt:lpstr>
      <vt:lpstr>ＭＳ ゴシック</vt:lpstr>
      <vt:lpstr>凸版文久見出しゴシック エクストラボールド</vt:lpstr>
      <vt:lpstr>游明朝体 デミボールド</vt:lpstr>
      <vt:lpstr>游明朝体 ミディアム</vt:lpstr>
      <vt:lpstr>Arial</vt:lpstr>
      <vt:lpstr>Calibri</vt:lpstr>
      <vt:lpstr>White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向陽中001</cp:lastModifiedBy>
  <cp:revision>29</cp:revision>
  <cp:lastPrinted>2025-04-17T04:34:27Z</cp:lastPrinted>
  <dcterms:modified xsi:type="dcterms:W3CDTF">2025-04-17T04:39:09Z</dcterms:modified>
</cp:coreProperties>
</file>